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30"/>
  </p:notesMasterIdLst>
  <p:sldIdLst>
    <p:sldId id="262" r:id="rId2"/>
    <p:sldId id="259" r:id="rId3"/>
    <p:sldId id="281" r:id="rId4"/>
    <p:sldId id="271" r:id="rId5"/>
    <p:sldId id="272" r:id="rId6"/>
    <p:sldId id="273" r:id="rId7"/>
    <p:sldId id="283" r:id="rId8"/>
    <p:sldId id="282" r:id="rId9"/>
    <p:sldId id="274" r:id="rId10"/>
    <p:sldId id="277" r:id="rId11"/>
    <p:sldId id="276" r:id="rId12"/>
    <p:sldId id="275" r:id="rId13"/>
    <p:sldId id="289" r:id="rId14"/>
    <p:sldId id="270" r:id="rId15"/>
    <p:sldId id="290" r:id="rId16"/>
    <p:sldId id="291" r:id="rId17"/>
    <p:sldId id="280" r:id="rId18"/>
    <p:sldId id="278" r:id="rId19"/>
    <p:sldId id="284" r:id="rId20"/>
    <p:sldId id="268" r:id="rId21"/>
    <p:sldId id="287" r:id="rId22"/>
    <p:sldId id="285" r:id="rId23"/>
    <p:sldId id="286" r:id="rId24"/>
    <p:sldId id="288" r:id="rId25"/>
    <p:sldId id="293" r:id="rId26"/>
    <p:sldId id="294" r:id="rId27"/>
    <p:sldId id="295" r:id="rId28"/>
    <p:sldId id="26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ysClr val="windowText" lastClr="000000"/>
                </a:solidFill>
              </a:rPr>
              <a:t>EVOLUTION DE LA COUVERTURE DU TRAITEMENT PAR TRIMESTRE ENTRE 2019 ET 2020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68482064741907E-2"/>
          <c:y val="0.16944805194805196"/>
          <c:w val="0.94731517935258092"/>
          <c:h val="0.608489620615604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65</c:v>
                </c:pt>
                <c:pt idx="1">
                  <c:v>67</c:v>
                </c:pt>
                <c:pt idx="2">
                  <c:v>67</c:v>
                </c:pt>
                <c:pt idx="3">
                  <c:v>71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14B4-407B-B974-0B561711AEBD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73</c:v>
                </c:pt>
                <c:pt idx="1">
                  <c:v>57</c:v>
                </c:pt>
                <c:pt idx="2">
                  <c:v>65</c:v>
                </c:pt>
                <c:pt idx="3">
                  <c:v>65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14B4-407B-B974-0B561711A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0229544"/>
        <c:axId val="480229872"/>
        <c:axId val="0"/>
      </c:bar3DChart>
      <c:catAx>
        <c:axId val="480229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0229872"/>
        <c:crosses val="autoZero"/>
        <c:auto val="1"/>
        <c:lblAlgn val="ctr"/>
        <c:lblOffset val="100"/>
        <c:noMultiLvlLbl val="0"/>
      </c:catAx>
      <c:valAx>
        <c:axId val="480229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0229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fr-FR"/>
              <a:t>Evolution du Taux de succés therapeutique , des cas de Tuberculose nouveaux cas et récidives entre 2019 et 2020    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Feuil1!$G$3</c:f>
              <c:strCache>
                <c:ptCount val="1"/>
                <c:pt idx="0">
                  <c:v>2019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Feuil1!$F$4:$F$7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Feuil1!$G$4:$G$7</c:f>
              <c:numCache>
                <c:formatCode>0%</c:formatCode>
                <c:ptCount val="4"/>
                <c:pt idx="0">
                  <c:v>0.86</c:v>
                </c:pt>
                <c:pt idx="1">
                  <c:v>0.88</c:v>
                </c:pt>
                <c:pt idx="2">
                  <c:v>0.9</c:v>
                </c:pt>
                <c:pt idx="3">
                  <c:v>0.91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3E-4899-A68B-93E09147E5F4}"/>
            </c:ext>
          </c:extLst>
        </c:ser>
        <c:ser>
          <c:idx val="1"/>
          <c:order val="1"/>
          <c:tx>
            <c:strRef>
              <c:f>Feuil1!$H$3</c:f>
              <c:strCache>
                <c:ptCount val="1"/>
                <c:pt idx="0">
                  <c:v>2020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Feuil1!$F$4:$F$7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Feuil1!$H$4:$H$7</c:f>
              <c:numCache>
                <c:formatCode>0%</c:formatCode>
                <c:ptCount val="4"/>
                <c:pt idx="0">
                  <c:v>0.92</c:v>
                </c:pt>
                <c:pt idx="1">
                  <c:v>0.91</c:v>
                </c:pt>
                <c:pt idx="2">
                  <c:v>0.92</c:v>
                </c:pt>
                <c:pt idx="3">
                  <c:v>0.92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3E-4899-A68B-93E09147E5F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64447471"/>
        <c:axId val="964444975"/>
      </c:lineChart>
      <c:catAx>
        <c:axId val="964447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4444975"/>
        <c:crosses val="autoZero"/>
        <c:auto val="1"/>
        <c:lblAlgn val="ctr"/>
        <c:lblOffset val="100"/>
        <c:noMultiLvlLbl val="0"/>
      </c:catAx>
      <c:valAx>
        <c:axId val="9644449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4447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Evolution DU TAUX DE REALISATION DU TEST VIH CHEZ LES PATIENTS TUBERCULEUX ENREGISTRES  (NOUVEAUX CAS ET RECIDIVES) </a:t>
            </a:r>
          </a:p>
          <a:p>
            <a:pPr>
              <a:defRPr/>
            </a:pP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Feuil1!$B$25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Feuil1!$A$26:$A$29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Feuil1!$B$26:$B$29</c:f>
              <c:numCache>
                <c:formatCode>General</c:formatCode>
                <c:ptCount val="4"/>
                <c:pt idx="0">
                  <c:v>95</c:v>
                </c:pt>
                <c:pt idx="1">
                  <c:v>91</c:v>
                </c:pt>
                <c:pt idx="2">
                  <c:v>91</c:v>
                </c:pt>
                <c:pt idx="3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07-46D1-A1D4-E57D5EB1D023}"/>
            </c:ext>
          </c:extLst>
        </c:ser>
        <c:ser>
          <c:idx val="1"/>
          <c:order val="1"/>
          <c:tx>
            <c:strRef>
              <c:f>Feuil1!$C$25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Feuil1!$A$26:$A$29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Feuil1!$C$26:$C$29</c:f>
              <c:numCache>
                <c:formatCode>General</c:formatCode>
                <c:ptCount val="4"/>
                <c:pt idx="0">
                  <c:v>97</c:v>
                </c:pt>
                <c:pt idx="1">
                  <c:v>97</c:v>
                </c:pt>
                <c:pt idx="2">
                  <c:v>96</c:v>
                </c:pt>
                <c:pt idx="3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07-46D1-A1D4-E57D5EB1D0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04682872"/>
        <c:axId val="604687464"/>
        <c:axId val="0"/>
      </c:bar3DChart>
      <c:catAx>
        <c:axId val="604682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687464"/>
        <c:crosses val="autoZero"/>
        <c:auto val="1"/>
        <c:lblAlgn val="ctr"/>
        <c:lblOffset val="100"/>
        <c:noMultiLvlLbl val="0"/>
      </c:catAx>
      <c:valAx>
        <c:axId val="604687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6828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baseline="0">
                <a:solidFill>
                  <a:sysClr val="windowText" lastClr="000000"/>
                </a:solidFill>
                <a:effectLst/>
              </a:rPr>
              <a:t>Evolution de la mise sous traitement antirétroviral  des patients tuberculeux (nouveaux cas et récidives) séropositifs au VIH entre 2019 et 2020</a:t>
            </a:r>
            <a:endParaRPr lang="fr-FR" sz="2000">
              <a:solidFill>
                <a:sysClr val="windowText" lastClr="000000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0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Feuil1!$B$39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Feuil1!$A$40:$A$43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Feuil1!$B$40:$B$43</c:f>
              <c:numCache>
                <c:formatCode>General</c:formatCode>
                <c:ptCount val="4"/>
                <c:pt idx="0">
                  <c:v>89</c:v>
                </c:pt>
                <c:pt idx="1">
                  <c:v>96</c:v>
                </c:pt>
                <c:pt idx="2">
                  <c:v>89</c:v>
                </c:pt>
                <c:pt idx="3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A-441F-A3FC-A1888262C4D7}"/>
            </c:ext>
          </c:extLst>
        </c:ser>
        <c:ser>
          <c:idx val="1"/>
          <c:order val="1"/>
          <c:tx>
            <c:strRef>
              <c:f>Feuil1!$C$39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Feuil1!$A$40:$A$43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Feuil1!$C$40:$C$43</c:f>
              <c:numCache>
                <c:formatCode>General</c:formatCode>
                <c:ptCount val="4"/>
                <c:pt idx="0">
                  <c:v>98</c:v>
                </c:pt>
                <c:pt idx="1">
                  <c:v>88</c:v>
                </c:pt>
                <c:pt idx="2">
                  <c:v>92</c:v>
                </c:pt>
                <c:pt idx="3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7A-441F-A3FC-A1888262C4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4830696"/>
        <c:axId val="674834632"/>
        <c:axId val="0"/>
      </c:bar3DChart>
      <c:catAx>
        <c:axId val="674830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834632"/>
        <c:crosses val="autoZero"/>
        <c:auto val="1"/>
        <c:lblAlgn val="ctr"/>
        <c:lblOffset val="100"/>
        <c:noMultiLvlLbl val="0"/>
      </c:catAx>
      <c:valAx>
        <c:axId val="674834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830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FF71B-2641-42C4-90C2-A8DF2DE4D92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F9A61-2129-4820-BA24-8AE4CA66CB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52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87D8B-25F8-4E1C-8BEA-49580CBB4E34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7204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7614-09EE-4B53-BA3C-A1347FD766C7}" type="datetime1">
              <a:rPr lang="fr-FR" smtClean="0"/>
              <a:t>02/11/2022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B55-9CD5-447D-8F76-9529295FDF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6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299D-388A-4A9D-B0A9-2E8DFB651A74}" type="datetime1">
              <a:rPr lang="fr-FR" smtClean="0"/>
              <a:t>02/11/2022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B55-9CD5-447D-8F76-9529295FDF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5637226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299D-388A-4A9D-B0A9-2E8DFB651A74}" type="datetime1">
              <a:rPr lang="fr-FR" smtClean="0"/>
              <a:t>02/11/2022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B55-9CD5-447D-8F76-9529295FDF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356152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299D-388A-4A9D-B0A9-2E8DFB651A74}" type="datetime1">
              <a:rPr lang="fr-FR" smtClean="0"/>
              <a:t>02/11/2022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B55-9CD5-447D-8F76-9529295FDF08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2281635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299D-388A-4A9D-B0A9-2E8DFB651A74}" type="datetime1">
              <a:rPr lang="fr-FR" smtClean="0"/>
              <a:t>02/11/2022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B55-9CD5-447D-8F76-9529295FDF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706988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299D-388A-4A9D-B0A9-2E8DFB651A74}" type="datetime1">
              <a:rPr lang="fr-FR" smtClean="0"/>
              <a:t>02/11/2022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B55-9CD5-447D-8F76-9529295FDF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632661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299D-388A-4A9D-B0A9-2E8DFB651A74}" type="datetime1">
              <a:rPr lang="fr-FR" smtClean="0"/>
              <a:t>02/11/2022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B55-9CD5-447D-8F76-9529295FDF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318584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299D-388A-4A9D-B0A9-2E8DFB651A74}" type="datetime1">
              <a:rPr lang="fr-FR" smtClean="0"/>
              <a:t>02/11/2022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B55-9CD5-447D-8F76-9529295FDF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866303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299D-388A-4A9D-B0A9-2E8DFB651A74}" type="datetime1">
              <a:rPr lang="fr-FR" smtClean="0"/>
              <a:t>02/11/2022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B55-9CD5-447D-8F76-9529295FDF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3586858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D188-CFAA-44D0-BA22-696D17595372}" type="datetime1">
              <a:rPr lang="fr-FR" smtClean="0"/>
              <a:t>02/11/2022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B55-9CD5-447D-8F76-9529295FDF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5127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299D-388A-4A9D-B0A9-2E8DFB651A74}" type="datetime1">
              <a:rPr lang="fr-FR" smtClean="0"/>
              <a:t>02/11/2022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B55-9CD5-447D-8F76-9529295FDF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566558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48F8-66EE-4E94-A79C-CBEC85C8BD24}" type="datetime1">
              <a:rPr lang="fr-FR" smtClean="0"/>
              <a:t>02/11/2022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B55-9CD5-447D-8F76-9529295FDF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8979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299D-388A-4A9D-B0A9-2E8DFB651A74}" type="datetime1">
              <a:rPr lang="fr-FR" smtClean="0"/>
              <a:t>02/11/2022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B55-9CD5-447D-8F76-9529295FDF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26932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299D-388A-4A9D-B0A9-2E8DFB651A74}" type="datetime1">
              <a:rPr lang="fr-FR" smtClean="0"/>
              <a:t>02/11/2022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B55-9CD5-447D-8F76-9529295FDF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934854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2BAB1-E533-4BE8-AC87-B8A36C244163}" type="datetime1">
              <a:rPr lang="fr-FR" smtClean="0"/>
              <a:t>02/11/2022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B55-9CD5-447D-8F76-9529295FDF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2258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C7CEB-8A5C-4808-8D7B-A57406E459D5}" type="datetime1">
              <a:rPr lang="fr-FR" smtClean="0"/>
              <a:t>02/11/2022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B55-9CD5-447D-8F76-9529295FDF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4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299D-388A-4A9D-B0A9-2E8DFB651A74}" type="datetime1">
              <a:rPr lang="fr-FR" smtClean="0"/>
              <a:t>02/11/2022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B55-9CD5-447D-8F76-9529295FDF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190843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AEDA-3FA7-4EE7-8416-2229C497114A}" type="datetime1">
              <a:rPr lang="fr-FR" smtClean="0"/>
              <a:t>02/11/2022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B55-9CD5-447D-8F76-9529295FDF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2292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8A4299D-388A-4A9D-B0A9-2E8DFB651A74}" type="datetime1">
              <a:rPr lang="fr-FR" smtClean="0"/>
              <a:t>02/11/2022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F236B55-9CD5-447D-8F76-9529295FDF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26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03512" y="2708920"/>
            <a:ext cx="8856984" cy="151216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400050" indent="-400050">
              <a:defRPr/>
            </a:pPr>
            <a:r>
              <a:rPr lang="fr-FR" sz="3600" b="1" dirty="0"/>
              <a:t>Impact de la Covid dans les activités de Lutte</a:t>
            </a:r>
            <a:br>
              <a:rPr lang="fr-FR" sz="3600" b="1" dirty="0"/>
            </a:br>
            <a:r>
              <a:rPr lang="fr-FR" sz="3600" b="1" dirty="0"/>
              <a:t>antituberculeuse </a:t>
            </a:r>
            <a:endParaRPr lang="fr-FR" sz="36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BCD1AA-BE11-4931-86AD-C95741629103}" type="datetime1">
              <a:rPr lang="fr-FR" smtClean="0"/>
              <a:t>02/11/2022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8699863" y="5351760"/>
            <a:ext cx="3492137" cy="365125"/>
          </a:xfrm>
        </p:spPr>
        <p:txBody>
          <a:bodyPr/>
          <a:lstStyle/>
          <a:p>
            <a:pPr>
              <a:defRPr/>
            </a:pPr>
            <a:r>
              <a:rPr lang="fr-FR" sz="1200" dirty="0"/>
              <a:t>Dr Tacko Aly BA Responsable suivi-Evaluation du PNT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DB0DF-8FDB-4A1D-9784-65591D5FC5C1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  <p:pic>
        <p:nvPicPr>
          <p:cNvPr id="5120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065836"/>
            <a:ext cx="1924594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37073" y="217714"/>
            <a:ext cx="1323703" cy="56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983" y="1172154"/>
            <a:ext cx="9771017" cy="10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2496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1886" y="296091"/>
            <a:ext cx="11216639" cy="6517459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Sensibilisation et prévention</a:t>
            </a:r>
          </a:p>
          <a:p>
            <a:pPr algn="just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Suspension par l’Autorité des activités communautaires durant la première vague de la pandémie </a:t>
            </a:r>
          </a:p>
          <a:p>
            <a:pPr marL="0" indent="0" algn="just">
              <a:buNone/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Inquiétudes quant aux risques d'aller aux établissements de soins de santé pendant une pandémie,</a:t>
            </a:r>
          </a:p>
          <a:p>
            <a:pPr marL="0" indent="0" algn="just">
              <a:buNone/>
              <a:defRPr/>
            </a:pP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moins de volonté et de capacité à rechercher soins dans le cadre des confinements et restrictions sur les déplacements</a:t>
            </a:r>
          </a:p>
          <a:p>
            <a:pPr algn="just">
              <a:defRPr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813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86294B6-4A55-4088-AB96-C8751345FEDA}" type="slidenum">
              <a:rPr lang="en-US" altLang="en-US" smtClean="0">
                <a:solidFill>
                  <a:srgbClr val="FEFFFF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dirty="0">
              <a:solidFill>
                <a:srgbClr val="FE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074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8309" y="757646"/>
            <a:ext cx="11103427" cy="5911443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Dépistage et traitement des malades </a:t>
            </a:r>
          </a:p>
          <a:p>
            <a:pPr marL="0" indent="0" algn="just">
              <a:buNone/>
              <a:defRPr/>
            </a:pPr>
            <a:endParaRPr lang="fr-F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fr-S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Baisse de la fréquentation des structures: </a:t>
            </a:r>
            <a:r>
              <a:rPr lang="fr-S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36%</a:t>
            </a:r>
          </a:p>
          <a:p>
            <a:pPr algn="just">
              <a:defRPr/>
            </a:pPr>
            <a:endParaRPr lang="fr-S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impossibilité (totale ou partielle) de respecter les RV de suivi pour les patients TB</a:t>
            </a: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respect du TDO sanitaire</a:t>
            </a: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stigmatisation associée à des similitudes dans les symptômes de la Tuberculose et ceux du COVID-19</a:t>
            </a:r>
          </a:p>
          <a:p>
            <a:pPr marL="457200" lvl="1" indent="0" algn="just">
              <a:buNone/>
              <a:defRPr/>
            </a:pP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>
              <a:defRPr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Baisse du taux de couverture du traitement de 68 à 66% entre 2019 et 2020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0017347-C357-4D92-B72B-8F178E909252}" type="slidenum">
              <a:rPr lang="en-US" altLang="en-US" smtClean="0">
                <a:solidFill>
                  <a:srgbClr val="FEFFFF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dirty="0">
              <a:solidFill>
                <a:srgbClr val="FE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339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1"/>
          <p:cNvSpPr>
            <a:spLocks noGrp="1"/>
          </p:cNvSpPr>
          <p:nvPr>
            <p:ph type="title"/>
          </p:nvPr>
        </p:nvSpPr>
        <p:spPr>
          <a:xfrm>
            <a:off x="2208214" y="328613"/>
            <a:ext cx="8351837" cy="1281112"/>
          </a:xfrm>
        </p:spPr>
        <p:txBody>
          <a:bodyPr/>
          <a:lstStyle/>
          <a:p>
            <a:pPr algn="ctr">
              <a:defRPr/>
            </a:pPr>
            <a:r>
              <a:rPr lang="fr-SN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 des  indicateurs phares TB entre 2019 et 2020 au niveau national </a:t>
            </a:r>
            <a:endParaRPr lang="en-US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6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35563C2-E9C5-4FF6-A7D6-A608D7190508}" type="slidenum">
              <a:rPr lang="en-US" altLang="en-US" smtClean="0">
                <a:solidFill>
                  <a:srgbClr val="FEFFFF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dirty="0">
              <a:solidFill>
                <a:srgbClr val="FEFFFF"/>
              </a:solidFill>
              <a:latin typeface="Calibri" panose="020F0502020204030204" pitchFamily="34" charset="0"/>
            </a:endParaRPr>
          </a:p>
        </p:txBody>
      </p:sp>
      <p:sp>
        <p:nvSpPr>
          <p:cNvPr id="40964" name="Espace réservé du contenu 5"/>
          <p:cNvSpPr>
            <a:spLocks noGrp="1"/>
          </p:cNvSpPr>
          <p:nvPr>
            <p:ph idx="1"/>
          </p:nvPr>
        </p:nvSpPr>
        <p:spPr>
          <a:xfrm>
            <a:off x="3467100" y="2133600"/>
            <a:ext cx="6591300" cy="3778250"/>
          </a:xfrm>
        </p:spPr>
        <p:txBody>
          <a:bodyPr/>
          <a:lstStyle/>
          <a:p>
            <a:endParaRPr lang="en-US" altLang="en-US" dirty="0"/>
          </a:p>
        </p:txBody>
      </p:sp>
      <p:graphicFrame>
        <p:nvGraphicFramePr>
          <p:cNvPr id="7" name="Espace réservé du conten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576352"/>
              </p:ext>
            </p:extLst>
          </p:nvPr>
        </p:nvGraphicFramePr>
        <p:xfrm>
          <a:off x="174171" y="1484314"/>
          <a:ext cx="11852367" cy="5111751"/>
        </p:xfrm>
        <a:graphic>
          <a:graphicData uri="http://schemas.openxmlformats.org/drawingml/2006/table">
            <a:tbl>
              <a:tblPr/>
              <a:tblGrid>
                <a:gridCol w="5382949">
                  <a:extLst>
                    <a:ext uri="{9D8B030D-6E8A-4147-A177-3AD203B41FA5}">
                      <a16:colId xmlns:a16="http://schemas.microsoft.com/office/drawing/2014/main" val="3435266907"/>
                    </a:ext>
                  </a:extLst>
                </a:gridCol>
                <a:gridCol w="1000580">
                  <a:extLst>
                    <a:ext uri="{9D8B030D-6E8A-4147-A177-3AD203B41FA5}">
                      <a16:colId xmlns:a16="http://schemas.microsoft.com/office/drawing/2014/main" val="3493291402"/>
                    </a:ext>
                  </a:extLst>
                </a:gridCol>
                <a:gridCol w="1503017">
                  <a:extLst>
                    <a:ext uri="{9D8B030D-6E8A-4147-A177-3AD203B41FA5}">
                      <a16:colId xmlns:a16="http://schemas.microsoft.com/office/drawing/2014/main" val="4235975451"/>
                    </a:ext>
                  </a:extLst>
                </a:gridCol>
                <a:gridCol w="1387071">
                  <a:extLst>
                    <a:ext uri="{9D8B030D-6E8A-4147-A177-3AD203B41FA5}">
                      <a16:colId xmlns:a16="http://schemas.microsoft.com/office/drawing/2014/main" val="2321331181"/>
                    </a:ext>
                  </a:extLst>
                </a:gridCol>
                <a:gridCol w="1404248">
                  <a:extLst>
                    <a:ext uri="{9D8B030D-6E8A-4147-A177-3AD203B41FA5}">
                      <a16:colId xmlns:a16="http://schemas.microsoft.com/office/drawing/2014/main" val="1172030795"/>
                    </a:ext>
                  </a:extLst>
                </a:gridCol>
                <a:gridCol w="1174502">
                  <a:extLst>
                    <a:ext uri="{9D8B030D-6E8A-4147-A177-3AD203B41FA5}">
                      <a16:colId xmlns:a16="http://schemas.microsoft.com/office/drawing/2014/main" val="1876986430"/>
                    </a:ext>
                  </a:extLst>
                </a:gridCol>
              </a:tblGrid>
              <a:tr h="1009650">
                <a:tc rowSpan="2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Indicateurs</a:t>
                      </a: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Réalisations</a:t>
                      </a: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355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355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355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355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355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355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355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355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355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3556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 marL="0" marR="0" lvl="0" indent="0" algn="ctr" defTabSz="3556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Cibles</a:t>
                      </a:r>
                    </a:p>
                    <a:p>
                      <a:pPr marL="0" marR="0" lvl="0" indent="0" algn="l" defTabSz="3556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Ecarts</a:t>
                      </a:r>
                      <a:endParaRPr kumimoji="0" lang="fr-FR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099500"/>
                  </a:ext>
                </a:extLst>
              </a:tr>
              <a:tr h="1282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2019</a:t>
                      </a:r>
                    </a:p>
                  </a:txBody>
                  <a:tcPr marL="44450" marR="4445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2020</a:t>
                      </a: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2020</a:t>
                      </a: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2020-2019</a:t>
                      </a: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2020-Cible 2020</a:t>
                      </a: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783341"/>
                  </a:ext>
                </a:extLst>
              </a:tr>
              <a:tr h="30003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764624"/>
                  </a:ext>
                </a:extLst>
              </a:tr>
              <a:tr h="962025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Taux de détection( couverture en traitement) des nouveaux cas de tuberculose toute formes confondues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68%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66%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77%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-2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-11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708849"/>
                  </a:ext>
                </a:extLst>
              </a:tr>
              <a:tr h="962025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Taux de succès thérapeutique des nouveaux cas de Tuberculose toutes formes confondues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89%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91%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90%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+2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+1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683586"/>
                  </a:ext>
                </a:extLst>
              </a:tr>
              <a:tr h="595313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S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Taux de décès 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S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S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S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inf. 2%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S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S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573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159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87CA4FC-8D1B-0B36-F85A-63C12F2F6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C7CEB-8A5C-4808-8D7B-A57406E459D5}" type="datetime1">
              <a:rPr lang="fr-FR" smtClean="0"/>
              <a:t>02/11/2022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2BC4EB2-410D-6BC2-16E6-A0965C820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A05C8AC-64E5-DB92-C2A9-8FF512A1A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B55-9CD5-447D-8F76-9529295FDF08}" type="slidenum">
              <a:rPr lang="fr-FR" smtClean="0"/>
              <a:t>13</a:t>
            </a:fld>
            <a:endParaRPr lang="fr-FR"/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27BC5EBF-E37F-7BE1-CFBE-F7C2A48405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561215"/>
              </p:ext>
            </p:extLst>
          </p:nvPr>
        </p:nvGraphicFramePr>
        <p:xfrm>
          <a:off x="2194560" y="1524000"/>
          <a:ext cx="8412480" cy="391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9251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299D-388A-4A9D-B0A9-2E8DFB651A74}" type="datetime1">
              <a:rPr lang="fr-FR" smtClean="0"/>
              <a:t>02/11/2022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B55-9CD5-447D-8F76-9529295FDF08}" type="slidenum">
              <a:rPr lang="fr-FR" smtClean="0"/>
              <a:t>14</a:t>
            </a:fld>
            <a:endParaRPr lang="fr-FR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25006810"/>
              </p:ext>
            </p:extLst>
          </p:nvPr>
        </p:nvGraphicFramePr>
        <p:xfrm>
          <a:off x="409303" y="322217"/>
          <a:ext cx="11242766" cy="5561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7683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86C24F-547F-B676-DD46-0D0F345A9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299D-388A-4A9D-B0A9-2E8DFB651A74}" type="datetime1">
              <a:rPr lang="fr-FR" smtClean="0"/>
              <a:t>02/11/2022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952372-E3CC-A398-FF28-49E964DBA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EABC8E-A6DE-1602-E24C-98001089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B55-9CD5-447D-8F76-9529295FDF08}" type="slidenum">
              <a:rPr lang="fr-FR" smtClean="0"/>
              <a:t>15</a:t>
            </a:fld>
            <a:endParaRPr lang="fr-FR"/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E38854A0-58BD-DFA5-8CF4-DDAB7958168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33695231"/>
              </p:ext>
            </p:extLst>
          </p:nvPr>
        </p:nvGraphicFramePr>
        <p:xfrm>
          <a:off x="914400" y="873760"/>
          <a:ext cx="10363200" cy="5374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7363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3FB1A2-A1B6-A85D-3016-A3F5B164E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299D-388A-4A9D-B0A9-2E8DFB651A74}" type="datetime1">
              <a:rPr lang="fr-FR" smtClean="0"/>
              <a:t>02/11/2022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C9B4D2-5EDC-6EEA-0D5E-7C8590079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F03900-42B3-B08A-9D0E-5D26BD50D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B55-9CD5-447D-8F76-9529295FDF08}" type="slidenum">
              <a:rPr lang="fr-FR" smtClean="0"/>
              <a:t>16</a:t>
            </a:fld>
            <a:endParaRPr lang="fr-FR"/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D69D80B1-B915-9F0B-9B32-C57F589E8DD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12067542"/>
              </p:ext>
            </p:extLst>
          </p:nvPr>
        </p:nvGraphicFramePr>
        <p:xfrm>
          <a:off x="914400" y="1076961"/>
          <a:ext cx="10363200" cy="4714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6854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2717283"/>
            <a:ext cx="12192000" cy="1596177"/>
          </a:xfrm>
        </p:spPr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STRATEGIE D’ATTENUATION de l’impact de la Covid- 19 sur la LUTTE ANTITUBERCULEUSE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C7CEB-8A5C-4808-8D7B-A57406E459D5}" type="datetime1">
              <a:rPr lang="fr-FR" smtClean="0"/>
              <a:t>02/11/2022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B55-9CD5-447D-8F76-9529295FDF0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078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re 1"/>
          <p:cNvSpPr>
            <a:spLocks noGrp="1"/>
          </p:cNvSpPr>
          <p:nvPr>
            <p:ph type="title"/>
          </p:nvPr>
        </p:nvSpPr>
        <p:spPr>
          <a:xfrm>
            <a:off x="426720" y="206376"/>
            <a:ext cx="11033760" cy="94615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Stratégie d’atténuation de l’impact de la Covid- 19 sur la LUTTE ANTITUBERCULEUSE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49155" name="Espace réservé du contenu 2"/>
          <p:cNvSpPr>
            <a:spLocks noGrp="1"/>
          </p:cNvSpPr>
          <p:nvPr>
            <p:ph idx="1"/>
          </p:nvPr>
        </p:nvSpPr>
        <p:spPr>
          <a:xfrm>
            <a:off x="609601" y="1152526"/>
            <a:ext cx="7546847" cy="5474697"/>
          </a:xfrm>
        </p:spPr>
        <p:txBody>
          <a:bodyPr>
            <a:normAutofit/>
          </a:bodyPr>
          <a:lstStyle/>
          <a:p>
            <a:pPr>
              <a:defRPr/>
            </a:pPr>
            <a:endParaRPr lang="fr-F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fr-F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Elaboration d'un plan de contingence TB-Covid19</a:t>
            </a:r>
          </a:p>
          <a:p>
            <a:pPr marL="0" indent="0">
              <a:buNone/>
              <a:defRPr/>
            </a:pPr>
            <a:endParaRPr lang="fr-F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fr-F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Mobilisation de financement supplémentaires: Subventions du Fonds mondial C19 RM de riposte en cours, depuis 2020</a:t>
            </a:r>
          </a:p>
          <a:p>
            <a:pPr marL="0" indent="0">
              <a:buNone/>
              <a:defRPr/>
            </a:pPr>
            <a:endParaRPr lang="fr-F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fr-F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 en place du télétravail en 2020 tout en assurant la continuité des services</a:t>
            </a:r>
          </a:p>
          <a:p>
            <a:pPr marL="0" indent="0">
              <a:buNone/>
              <a:defRPr/>
            </a:pPr>
            <a:endParaRPr lang="fr-F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fr-F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protection du personnel impliqué dans la LAT y compris au PNT: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dispositifs pour le lavage des mains, masques chirurgicales, EPI.</a:t>
            </a:r>
            <a:endParaRPr lang="fr-F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endParaRPr lang="fr-F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fr-F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5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CC1E8D2-0C9A-492E-A09D-D86513EF5544}" type="slidenum">
              <a:rPr lang="en-US" altLang="en-US" smtClean="0">
                <a:solidFill>
                  <a:srgbClr val="FEFFFF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>
              <a:solidFill>
                <a:srgbClr val="FEFFFF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5122065-D6AE-2202-2884-98772F984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160" y="1275262"/>
            <a:ext cx="2619375" cy="17430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648A139-153E-4F6D-3732-58F297579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680" y="4992485"/>
            <a:ext cx="2838531" cy="163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86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re 1"/>
          <p:cNvSpPr>
            <a:spLocks noGrp="1"/>
          </p:cNvSpPr>
          <p:nvPr>
            <p:ph type="title"/>
          </p:nvPr>
        </p:nvSpPr>
        <p:spPr>
          <a:xfrm>
            <a:off x="426720" y="206376"/>
            <a:ext cx="11033760" cy="94615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Stratégie d’atténuation de l’impact de la Covid- 19 sur la LUTTE ANTITUBERCULEUSE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49155" name="Espace réservé du contenu 2"/>
          <p:cNvSpPr>
            <a:spLocks noGrp="1"/>
          </p:cNvSpPr>
          <p:nvPr>
            <p:ph idx="1"/>
          </p:nvPr>
        </p:nvSpPr>
        <p:spPr>
          <a:xfrm>
            <a:off x="609601" y="1152526"/>
            <a:ext cx="8570975" cy="5474697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endParaRPr lang="fr-F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fr-F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 en ligne des personnels de santé et communautaires des  RM et DS  sur l’association TB-COVID 19 </a:t>
            </a:r>
          </a:p>
          <a:p>
            <a:pPr marL="0" indent="0">
              <a:buNone/>
              <a:defRPr/>
            </a:pPr>
            <a:endParaRPr lang="fr-F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 a disposition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supports de sensibilisation sur l’association TB-Covid dans les structures sanitaires( dépliants, affiches) </a:t>
            </a:r>
          </a:p>
          <a:p>
            <a:pPr marL="0" indent="0">
              <a:buNone/>
              <a:defRPr/>
            </a:pP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Réorganisation du suivi des malades:  dotations supplémentaires en médicaments aux patients TB confrontés aux difficultés de déplacement</a:t>
            </a:r>
          </a:p>
          <a:p>
            <a:pPr marL="0" indent="0">
              <a:buNone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Organisation de transport des échantillons de crachats par les relais communautaires</a:t>
            </a:r>
          </a:p>
          <a:p>
            <a:pPr marL="0" indent="0">
              <a:buNone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Sensibilisation des populations sur le recours précoce aux soins </a:t>
            </a:r>
            <a:r>
              <a:rPr lang="fr-F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contre les deux maladies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endParaRPr lang="fr-F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fr-F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5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CC1E8D2-0C9A-492E-A09D-D86513EF5544}" type="slidenum">
              <a:rPr lang="en-US" altLang="en-US" smtClean="0">
                <a:solidFill>
                  <a:srgbClr val="FEFFFF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>
              <a:solidFill>
                <a:srgbClr val="FEFFFF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A5C6085-FD55-52A4-1E87-E5D0BAFC0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936" y="2590800"/>
            <a:ext cx="2724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0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B296B5-2F5C-7765-32F0-937FA3482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005" y="377553"/>
            <a:ext cx="8664632" cy="936323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+mn-lt"/>
              </a:rPr>
              <a:t>INTODUCTION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542B3B-3A53-479D-1291-1C4E60FF6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694452"/>
            <a:ext cx="8104909" cy="380857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survenue de la pandémie COVID 19 a entrainé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erturbations de la fourniture et de l'accès aux services essentiels de diagnostic et de traitement de la TB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 baisse de la fréquentation des structures a été relevée au niveau national (taux d’utilisation des services à 36% en 2020). </a:t>
            </a: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A107-3825-4A3B-B2AE-8ECCFB1554E1}" type="datetime1">
              <a:rPr lang="fr-FR" smtClean="0"/>
              <a:t>02/11/2022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B55-9CD5-447D-8F76-9529295FDF08}" type="slidenum">
              <a:rPr lang="fr-FR" smtClean="0"/>
              <a:t>2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3EB61ED-21CA-F1A1-9745-9D828D12D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891" y="1555426"/>
            <a:ext cx="2257663" cy="175279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F822F70-624C-9833-63D3-F74AC8B73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891" y="3549775"/>
            <a:ext cx="2257663" cy="195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91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6194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Stratégie d’atténuation de l’impact de la Covid- 19 sur la LUTTE ANTITUBERCULEUSE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74469" y="1706880"/>
            <a:ext cx="8476923" cy="4789714"/>
          </a:xfrm>
        </p:spPr>
        <p:txBody>
          <a:bodyPr>
            <a:normAutofit lnSpcReduction="10000"/>
          </a:bodyPr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Délivrance  sous préfectures de laisser passer pour les patients lors du confinement en collaboration avec certaines structures sanitaires </a:t>
            </a:r>
          </a:p>
          <a:p>
            <a:pPr marL="0" indent="0">
              <a:buNone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Supervisions au niveau des sites de PEC avec plans de résolution des problèmes spécifiques aux structures</a:t>
            </a:r>
          </a:p>
          <a:p>
            <a:pPr marL="0" indent="0">
              <a:buNone/>
              <a:defRPr/>
            </a:pPr>
            <a:endParaRPr lang="fr-F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fr-F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Réalisation d'une recherche opérationnelle sur le télé –TDO</a:t>
            </a:r>
          </a:p>
          <a:p>
            <a:pPr marL="0" indent="0">
              <a:buNone/>
              <a:defRPr/>
            </a:pPr>
            <a:endParaRPr lang="fr-F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fr-F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Elaboration de directives pour le dépistage bidirectionnel TB-COVID 19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1A994-0F9C-4A78-857C-73E481293A07}" type="datetime1">
              <a:rPr lang="fr-FR" smtClean="0"/>
              <a:t>02/11/2022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B55-9CD5-447D-8F76-9529295FDF08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220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5560" y="188640"/>
            <a:ext cx="7886700" cy="75961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REUNION DE PREPARATION SUPERVISION TB-COVID AVEC LE  MCR DE KAFFRINE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794" y="3789040"/>
            <a:ext cx="4547450" cy="3068960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789040"/>
            <a:ext cx="4829794" cy="306896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964282"/>
            <a:ext cx="6696744" cy="2824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724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57606" y="260649"/>
            <a:ext cx="6858000" cy="866477"/>
          </a:xfrm>
        </p:spPr>
        <p:txBody>
          <a:bodyPr>
            <a:noAutofit/>
          </a:bodyPr>
          <a:lstStyle/>
          <a:p>
            <a:r>
              <a:rPr lang="fr-FR" sz="2800" dirty="0"/>
              <a:t>SUPERVISION CONJOINTE TB/VIH-COVID avec L’ECD DE MAKA COLIBANTANG(</a:t>
            </a:r>
            <a:r>
              <a:rPr lang="fr-FR" sz="2800" dirty="0" err="1"/>
              <a:t>Tamba</a:t>
            </a:r>
            <a:r>
              <a:rPr lang="fr-FR" sz="2800" dirty="0"/>
              <a:t>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340768"/>
            <a:ext cx="784887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68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80823" y="365127"/>
            <a:ext cx="7858527" cy="1322006"/>
          </a:xfrm>
        </p:spPr>
        <p:txBody>
          <a:bodyPr/>
          <a:lstStyle/>
          <a:p>
            <a:r>
              <a:rPr lang="fr-FR" dirty="0"/>
              <a:t>LA GESTION DE LA COINFECTION TB VIH</a:t>
            </a:r>
          </a:p>
        </p:txBody>
      </p:sp>
      <p:pic>
        <p:nvPicPr>
          <p:cNvPr id="4" name="Espace réservé du contenu 3" descr="C:\Users\hp\Downloads\IMG-20200919-WA002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48880"/>
            <a:ext cx="4427984" cy="374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C:\Users\hp\Downloads\IMG-20200917-WA001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48880"/>
            <a:ext cx="4464496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7769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7977" y="365127"/>
            <a:ext cx="9980023" cy="831626"/>
          </a:xfrm>
        </p:spPr>
        <p:txBody>
          <a:bodyPr>
            <a:noAutofit/>
          </a:bodyPr>
          <a:lstStyle/>
          <a:p>
            <a:pPr algn="ctr"/>
            <a:r>
              <a:rPr lang="fr-FR" dirty="0"/>
              <a:t>SEANCE DE TRAVAIL AVEC LE MCD DE KOUNGHEUL </a:t>
            </a:r>
          </a:p>
        </p:txBody>
      </p:sp>
      <p:pic>
        <p:nvPicPr>
          <p:cNvPr id="4" name="Espace réservé du contenu 3" descr="C:\Users\hp\Downloads\IMG-20200922-WA005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118" y="1556792"/>
            <a:ext cx="8791354" cy="4999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7503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D188-CFAA-44D0-BA22-696D17595372}" type="datetime1">
              <a:rPr lang="fr-FR" smtClean="0"/>
              <a:t>02/11/2022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B55-9CD5-447D-8F76-9529295FDF08}" type="slidenum">
              <a:rPr lang="fr-FR" smtClean="0"/>
              <a:t>25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3" y="0"/>
            <a:ext cx="96665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89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C7CEB-8A5C-4808-8D7B-A57406E459D5}" type="datetime1">
              <a:rPr lang="fr-FR" smtClean="0"/>
              <a:t>02/11/2022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B55-9CD5-447D-8F76-9529295FDF08}" type="slidenum">
              <a:rPr lang="fr-FR" smtClean="0"/>
              <a:t>26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166" y="0"/>
            <a:ext cx="9326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588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C7CEB-8A5C-4808-8D7B-A57406E459D5}" type="datetime1">
              <a:rPr lang="fr-FR" smtClean="0"/>
              <a:t>02/11/2022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B55-9CD5-447D-8F76-9529295FDF08}" type="slidenum">
              <a:rPr lang="fr-FR" smtClean="0"/>
              <a:t>27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1011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36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07572" y="2820942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MERCI DE VOTRE ATTENTION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D769-B380-4BBA-A778-177671CCFEB2}" type="datetime1">
              <a:rPr lang="fr-FR" smtClean="0"/>
              <a:t>02/11/2022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B55-9CD5-447D-8F76-9529295FDF08}" type="slidenum">
              <a:rPr lang="fr-FR" smtClean="0"/>
              <a:t>28</a:t>
            </a:fld>
            <a:endParaRPr lang="fr-FR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3076" y="6327878"/>
            <a:ext cx="2828924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37073" y="217714"/>
            <a:ext cx="1323703" cy="56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5154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2717283"/>
            <a:ext cx="12192000" cy="1596177"/>
          </a:xfrm>
        </p:spPr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impact de la Covid- 19 sur la LUTTE ANTITUBERCULEUSE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C7CEB-8A5C-4808-8D7B-A57406E459D5}" type="datetime1">
              <a:rPr lang="fr-FR" smtClean="0"/>
              <a:t>02/11/2022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B55-9CD5-447D-8F76-9529295FDF08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5472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0" y="2813077"/>
            <a:ext cx="12191999" cy="1596177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Dans le monde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D188-CFAA-44D0-BA22-696D17595372}" type="datetime1">
              <a:rPr lang="fr-FR" smtClean="0"/>
              <a:t>02/11/2022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B55-9CD5-447D-8F76-9529295FDF08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6587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1"/>
          <p:cNvSpPr>
            <a:spLocks noGrp="1"/>
          </p:cNvSpPr>
          <p:nvPr>
            <p:ph type="title"/>
          </p:nvPr>
        </p:nvSpPr>
        <p:spPr>
          <a:xfrm>
            <a:off x="2208213" y="115889"/>
            <a:ext cx="8208962" cy="865187"/>
          </a:xfrm>
        </p:spPr>
        <p:txBody>
          <a:bodyPr/>
          <a:lstStyle/>
          <a:p>
            <a:pPr algn="ctr"/>
            <a:r>
              <a:rPr lang="fr-SN" altLang="en-US" sz="2800" b="1" dirty="0">
                <a:solidFill>
                  <a:srgbClr val="C00000"/>
                </a:solidFill>
              </a:rPr>
              <a:t>Evolution de la notification des cas de TB dans le Monde toutes formes de 2016 à 2021</a:t>
            </a:r>
            <a:endParaRPr lang="en-US" altLang="en-US" sz="2800" b="1" dirty="0">
              <a:solidFill>
                <a:srgbClr val="C00000"/>
              </a:solidFill>
            </a:endParaRPr>
          </a:p>
        </p:txBody>
      </p:sp>
      <p:sp>
        <p:nvSpPr>
          <p:cNvPr id="38915" name="Espace réservé du contenu 2"/>
          <p:cNvSpPr>
            <a:spLocks noGrp="1"/>
          </p:cNvSpPr>
          <p:nvPr>
            <p:ph idx="1"/>
          </p:nvPr>
        </p:nvSpPr>
        <p:spPr>
          <a:xfrm>
            <a:off x="1847850" y="5003800"/>
            <a:ext cx="8712200" cy="159385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fr-F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Perturbations de la fourniture et de l'accès aux services essentiels de diagnostic et de traitement de la tuberculose pendant la pandémie de COVID-19, qui ont entraîné une </a:t>
            </a:r>
            <a:r>
              <a:rPr lang="fr-F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réduction de 18 % </a:t>
            </a:r>
            <a:r>
              <a:rPr lang="fr-F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nombre de personnes ayant reçu un diagnostic de tuberculose en 2020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AAD23FB-0565-43AF-AEEA-D2F77B0DB962}" type="slidenum">
              <a:rPr lang="en-US" altLang="en-US" smtClean="0">
                <a:solidFill>
                  <a:srgbClr val="FEFFFF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dirty="0">
              <a:solidFill>
                <a:srgbClr val="FEFFFF"/>
              </a:solidFill>
              <a:latin typeface="Calibri" panose="020F0502020204030204" pitchFamily="34" charset="0"/>
            </a:endParaRPr>
          </a:p>
        </p:txBody>
      </p:sp>
      <p:pic>
        <p:nvPicPr>
          <p:cNvPr id="38917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3" y="981076"/>
            <a:ext cx="11617234" cy="402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691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/>
          <p:cNvSpPr>
            <a:spLocks noGrp="1"/>
          </p:cNvSpPr>
          <p:nvPr>
            <p:ph type="title"/>
          </p:nvPr>
        </p:nvSpPr>
        <p:spPr>
          <a:xfrm>
            <a:off x="2135188" y="115889"/>
            <a:ext cx="8316912" cy="1296987"/>
          </a:xfrm>
        </p:spPr>
        <p:txBody>
          <a:bodyPr/>
          <a:lstStyle/>
          <a:p>
            <a:pPr algn="ctr"/>
            <a:r>
              <a:rPr lang="fr-SN" altLang="en-US" sz="2800" b="1" dirty="0">
                <a:solidFill>
                  <a:srgbClr val="C00000"/>
                </a:solidFill>
              </a:rPr>
              <a:t>Niveau d’atteinte des cibles de la stratégie End TB en 2020</a:t>
            </a:r>
            <a:endParaRPr lang="en-US" altLang="en-US" sz="2800" b="1" dirty="0">
              <a:solidFill>
                <a:srgbClr val="C00000"/>
              </a:solidFill>
            </a:endParaRPr>
          </a:p>
        </p:txBody>
      </p:sp>
      <p:pic>
        <p:nvPicPr>
          <p:cNvPr id="30723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9634" y="1665378"/>
            <a:ext cx="11704319" cy="4273867"/>
          </a:xfrm>
        </p:spPr>
      </p:pic>
    </p:spTree>
    <p:extLst>
      <p:ext uri="{BB962C8B-B14F-4D97-AF65-F5344CB8AC3E}">
        <p14:creationId xmlns:p14="http://schemas.microsoft.com/office/powerpoint/2010/main" val="15965839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0" y="2813077"/>
            <a:ext cx="12191999" cy="1596177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En AFRIQUE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D188-CFAA-44D0-BA22-696D17595372}" type="datetime1">
              <a:rPr lang="fr-FR" smtClean="0"/>
              <a:t>02/11/2022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B55-9CD5-447D-8F76-9529295FDF08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2392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6839263-F8C6-4F32-85FB-5FC79FE7FAFC}" type="slidenum">
              <a:rPr lang="en-GB" altLang="en-US" smtClean="0">
                <a:solidFill>
                  <a:srgbClr val="FEFFFF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GB" altLang="en-US">
              <a:solidFill>
                <a:srgbClr val="FEFFFF"/>
              </a:solidFill>
              <a:latin typeface="Calibri" panose="020F0502020204030204" pitchFamily="34" charset="0"/>
            </a:endParaRPr>
          </a:p>
        </p:txBody>
      </p:sp>
      <p:pic>
        <p:nvPicPr>
          <p:cNvPr id="33795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696" y="332656"/>
            <a:ext cx="10067109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166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0" y="2813077"/>
            <a:ext cx="12191999" cy="1596177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Au Sénégal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D188-CFAA-44D0-BA22-696D17595372}" type="datetime1">
              <a:rPr lang="fr-FR" smtClean="0"/>
              <a:t>02/11/2022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B55-9CD5-447D-8F76-9529295FDF08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1103013"/>
      </p:ext>
    </p:extLst>
  </p:cSld>
  <p:clrMapOvr>
    <a:masterClrMapping/>
  </p:clrMapOvr>
</p:sld>
</file>

<file path=ppt/theme/theme1.xml><?xml version="1.0" encoding="utf-8"?>
<a:theme xmlns:a="http://schemas.openxmlformats.org/drawingml/2006/main" name="Ronds dans l’eau">
  <a:themeElements>
    <a:clrScheme name="Ronds dans l’eau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Ronds dans l’eau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TM04033925[[fn=Ronds dans l’eau]]</Template>
  <TotalTime>921</TotalTime>
  <Words>750</Words>
  <Application>Microsoft Office PowerPoint</Application>
  <PresentationFormat>Grand écran</PresentationFormat>
  <Paragraphs>139</Paragraphs>
  <Slides>28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Century Gothic</vt:lpstr>
      <vt:lpstr>Georgia</vt:lpstr>
      <vt:lpstr>Times New Roman</vt:lpstr>
      <vt:lpstr>Tw Cen MT</vt:lpstr>
      <vt:lpstr>Wingdings</vt:lpstr>
      <vt:lpstr>Ronds dans l’eau</vt:lpstr>
      <vt:lpstr>Impact de la Covid dans les activités de Lutte antituberculeuse </vt:lpstr>
      <vt:lpstr>INTODUCTION </vt:lpstr>
      <vt:lpstr>impact de la Covid- 19 sur la LUTTE ANTITUBERCULEUSE</vt:lpstr>
      <vt:lpstr>Dans le monde</vt:lpstr>
      <vt:lpstr>Evolution de la notification des cas de TB dans le Monde toutes formes de 2016 à 2021</vt:lpstr>
      <vt:lpstr>Niveau d’atteinte des cibles de la stratégie End TB en 2020</vt:lpstr>
      <vt:lpstr>En AFRIQUE</vt:lpstr>
      <vt:lpstr>Présentation PowerPoint</vt:lpstr>
      <vt:lpstr>Au Sénégal</vt:lpstr>
      <vt:lpstr>Présentation PowerPoint</vt:lpstr>
      <vt:lpstr>Présentation PowerPoint</vt:lpstr>
      <vt:lpstr>Evolution des  indicateurs phares TB entre 2019 et 2020 au niveau national </vt:lpstr>
      <vt:lpstr>Présentation PowerPoint</vt:lpstr>
      <vt:lpstr>Présentation PowerPoint</vt:lpstr>
      <vt:lpstr>Présentation PowerPoint</vt:lpstr>
      <vt:lpstr>Présentation PowerPoint</vt:lpstr>
      <vt:lpstr>STRATEGIE D’ATTENUATION de l’impact de la Covid- 19 sur la LUTTE ANTITUBERCULEUSE</vt:lpstr>
      <vt:lpstr>Stratégie d’atténuation de l’impact de la Covid- 19 sur la LUTTE ANTITUBERCULEUSE</vt:lpstr>
      <vt:lpstr>Stratégie d’atténuation de l’impact de la Covid- 19 sur la LUTTE ANTITUBERCULEUSE</vt:lpstr>
      <vt:lpstr>Stratégie d’atténuation de l’impact de la Covid- 19 sur la LUTTE ANTITUBERCULEUSE</vt:lpstr>
      <vt:lpstr>REUNION DE PREPARATION SUPERVISION TB-COVID AVEC LE  MCR DE KAFFRINE</vt:lpstr>
      <vt:lpstr>SUPERVISION CONJOINTE TB/VIH-COVID avec L’ECD DE MAKA COLIBANTANG(Tamba)</vt:lpstr>
      <vt:lpstr>LA GESTION DE LA COINFECTION TB VIH</vt:lpstr>
      <vt:lpstr>SEANCE DE TRAVAIL AVEC LE MCD DE KOUNGHEUL </vt:lpstr>
      <vt:lpstr>Présentation PowerPoint</vt:lpstr>
      <vt:lpstr>Présentation PowerPoint</vt:lpstr>
      <vt:lpstr>Présentation PowerPoint</vt:lpstr>
      <vt:lpstr>MERCI DE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des  principales lignes directrices du dépistage bidirectionnel Tuberculose-COVID 19</dc:title>
  <dc:creator>hp</dc:creator>
  <cp:lastModifiedBy>dell</cp:lastModifiedBy>
  <cp:revision>49</cp:revision>
  <dcterms:created xsi:type="dcterms:W3CDTF">2022-09-13T08:18:28Z</dcterms:created>
  <dcterms:modified xsi:type="dcterms:W3CDTF">2022-11-02T22:30:14Z</dcterms:modified>
</cp:coreProperties>
</file>